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4"/>
  </p:sldMasterIdLst>
  <p:sldIdLst>
    <p:sldId id="260" r:id="rId5"/>
  </p:sldIdLst>
  <p:sldSz cx="6858000" cy="9906000" type="A4"/>
  <p:notesSz cx="6797675" cy="9928225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FEB0"/>
    <a:srgbClr val="8BF5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59" autoAdjust="0"/>
    <p:restoredTop sz="86323" autoAdjust="0"/>
  </p:normalViewPr>
  <p:slideViewPr>
    <p:cSldViewPr snapToGrid="0">
      <p:cViewPr varScale="1">
        <p:scale>
          <a:sx n="52" d="100"/>
          <a:sy n="52" d="100"/>
        </p:scale>
        <p:origin x="2754" y="78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A0542-CDB3-4C4D-876A-43FDB05574E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19/11/2024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6458A-8B1C-4FD0-AA27-9CFCE1D9CE2E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483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A0542-CDB3-4C4D-876A-43FDB05574E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19/11/2024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6458A-8B1C-4FD0-AA27-9CFCE1D9CE2E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743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A0542-CDB3-4C4D-876A-43FDB05574E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19/11/2024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6458A-8B1C-4FD0-AA27-9CFCE1D9CE2E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50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A0542-CDB3-4C4D-876A-43FDB05574E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19/11/2024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6458A-8B1C-4FD0-AA27-9CFCE1D9CE2E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325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A0542-CDB3-4C4D-876A-43FDB05574E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19/11/2024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6458A-8B1C-4FD0-AA27-9CFCE1D9CE2E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866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A0542-CDB3-4C4D-876A-43FDB05574E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19/11/2024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6458A-8B1C-4FD0-AA27-9CFCE1D9CE2E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0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A0542-CDB3-4C4D-876A-43FDB05574E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19/11/2024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6458A-8B1C-4FD0-AA27-9CFCE1D9CE2E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226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A0542-CDB3-4C4D-876A-43FDB05574E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19/11/2024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6458A-8B1C-4FD0-AA27-9CFCE1D9CE2E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492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A0542-CDB3-4C4D-876A-43FDB05574E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19/11/2024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6458A-8B1C-4FD0-AA27-9CFCE1D9CE2E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340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A0542-CDB3-4C4D-876A-43FDB05574E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19/11/2024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6458A-8B1C-4FD0-AA27-9CFCE1D9CE2E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942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A0542-CDB3-4C4D-876A-43FDB05574E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19/11/2024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6458A-8B1C-4FD0-AA27-9CFCE1D9CE2E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625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2A0542-CDB3-4C4D-876A-43FDB05574E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19/11/2024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D6458A-8B1C-4FD0-AA27-9CFCE1D9CE2E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082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Rectangle 321"/>
          <p:cNvSpPr/>
          <p:nvPr/>
        </p:nvSpPr>
        <p:spPr>
          <a:xfrm>
            <a:off x="4081157" y="2365121"/>
            <a:ext cx="1227736" cy="20791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9" name="Rectangle 318"/>
          <p:cNvSpPr/>
          <p:nvPr/>
        </p:nvSpPr>
        <p:spPr>
          <a:xfrm>
            <a:off x="5448709" y="5198006"/>
            <a:ext cx="1367381" cy="253014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8" name="Rectangle 317"/>
          <p:cNvSpPr/>
          <p:nvPr/>
        </p:nvSpPr>
        <p:spPr>
          <a:xfrm>
            <a:off x="4078254" y="5452225"/>
            <a:ext cx="1268850" cy="23071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" name="Rectangle 236"/>
          <p:cNvSpPr/>
          <p:nvPr/>
        </p:nvSpPr>
        <p:spPr>
          <a:xfrm>
            <a:off x="84039" y="2407789"/>
            <a:ext cx="1156997" cy="3938420"/>
          </a:xfrm>
          <a:prstGeom prst="rect">
            <a:avLst/>
          </a:prstGeom>
          <a:solidFill>
            <a:srgbClr val="B9FEB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" name="Rectangle 118"/>
          <p:cNvSpPr>
            <a:spLocks noChangeArrowheads="1"/>
          </p:cNvSpPr>
          <p:nvPr/>
        </p:nvSpPr>
        <p:spPr bwMode="auto">
          <a:xfrm>
            <a:off x="-145220" y="1766480"/>
            <a:ext cx="121402" cy="18703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3306" tIns="31652" rIns="63306" bIns="31652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 sz="80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5970" y="662159"/>
            <a:ext cx="6594992" cy="144781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endParaRPr lang="en-US" sz="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" name="Rectangle 122"/>
          <p:cNvSpPr/>
          <p:nvPr/>
        </p:nvSpPr>
        <p:spPr>
          <a:xfrm>
            <a:off x="175971" y="1006230"/>
            <a:ext cx="1055930" cy="57111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Tiền mặt, vàng, các khoản tương đương tiền </a:t>
            </a:r>
            <a:r>
              <a:rPr lang="vi-VN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mặt (RW </a:t>
            </a:r>
            <a:r>
              <a:rPr lang="vi-VN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= 0%)</a:t>
            </a:r>
          </a:p>
        </p:txBody>
      </p:sp>
      <p:sp>
        <p:nvSpPr>
          <p:cNvPr id="179" name="Rectangle 178"/>
          <p:cNvSpPr/>
          <p:nvPr/>
        </p:nvSpPr>
        <p:spPr>
          <a:xfrm>
            <a:off x="1335606" y="993505"/>
            <a:ext cx="1127300" cy="571669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Khoản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đòi</a:t>
            </a:r>
            <a:endParaRPr lang="en-US" sz="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0" name="Rectangle 179"/>
          <p:cNvSpPr/>
          <p:nvPr/>
        </p:nvSpPr>
        <p:spPr>
          <a:xfrm>
            <a:off x="2720095" y="1004081"/>
            <a:ext cx="1955995" cy="57111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(RW = 100%)</a:t>
            </a:r>
          </a:p>
          <a:p>
            <a:pPr algn="ctr"/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Khoản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đòi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nợ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xấu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(RW = 200%)</a:t>
            </a:r>
          </a:p>
        </p:txBody>
      </p:sp>
      <p:sp>
        <p:nvSpPr>
          <p:cNvPr id="181" name="Rectangle 180"/>
          <p:cNvSpPr/>
          <p:nvPr/>
        </p:nvSpPr>
        <p:spPr>
          <a:xfrm>
            <a:off x="4818743" y="997243"/>
            <a:ext cx="1952219" cy="577948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Khoản đầu tư, </a:t>
            </a:r>
            <a:r>
              <a:rPr lang="vi-VN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kinh doanh chứng khoán; cho vay ký quỹ; công </a:t>
            </a:r>
            <a:r>
              <a:rPr lang="vi-VN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cụ </a:t>
            </a:r>
            <a:r>
              <a:rPr lang="vi-VN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vốn chủ sở hữu, mua </a:t>
            </a:r>
            <a:r>
              <a:rPr lang="vi-VN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cổ </a:t>
            </a:r>
            <a:r>
              <a:rPr lang="vi-VN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doanh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(RW = 150%)</a:t>
            </a:r>
          </a:p>
        </p:txBody>
      </p:sp>
      <p:sp>
        <p:nvSpPr>
          <p:cNvPr id="182" name="Flowchart: Decision 181"/>
          <p:cNvSpPr/>
          <p:nvPr/>
        </p:nvSpPr>
        <p:spPr>
          <a:xfrm>
            <a:off x="1349855" y="1704723"/>
            <a:ext cx="1097280" cy="548640"/>
          </a:xfrm>
          <a:prstGeom prst="flowChartDecision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Nợ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xấu</a:t>
            </a:r>
            <a:endParaRPr lang="en-US" sz="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" name="Flowchart: Decision 183"/>
          <p:cNvSpPr/>
          <p:nvPr/>
        </p:nvSpPr>
        <p:spPr>
          <a:xfrm>
            <a:off x="1349855" y="2575865"/>
            <a:ext cx="1097280" cy="548640"/>
          </a:xfrm>
          <a:prstGeom prst="flowChartDecision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Khoản phải đòi chính phủ</a:t>
            </a:r>
          </a:p>
        </p:txBody>
      </p:sp>
      <p:sp>
        <p:nvSpPr>
          <p:cNvPr id="185" name="Flowchart: Decision 184"/>
          <p:cNvSpPr/>
          <p:nvPr/>
        </p:nvSpPr>
        <p:spPr>
          <a:xfrm>
            <a:off x="1349855" y="3447006"/>
            <a:ext cx="1097280" cy="548640"/>
          </a:xfrm>
          <a:prstGeom prst="flowChartDecision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Khoản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đòi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ịnh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86" name="Flowchart: Decision 185"/>
          <p:cNvSpPr/>
          <p:nvPr/>
        </p:nvSpPr>
        <p:spPr>
          <a:xfrm>
            <a:off x="4066944" y="4763287"/>
            <a:ext cx="1280160" cy="548640"/>
          </a:xfrm>
          <a:prstGeom prst="flowChartDecision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Khoản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đòi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đảm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endParaRPr lang="en-US" sz="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7" name="Flowchart: Decision 186"/>
          <p:cNvSpPr/>
          <p:nvPr/>
        </p:nvSpPr>
        <p:spPr>
          <a:xfrm>
            <a:off x="1342411" y="4773877"/>
            <a:ext cx="1097280" cy="548640"/>
          </a:xfrm>
          <a:prstGeom prst="flowChartDecision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Khoản phải đòi Doanh </a:t>
            </a:r>
            <a:r>
              <a:rPr lang="en-US" sz="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nghiệp?</a:t>
            </a:r>
            <a:endParaRPr lang="en-US" sz="8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8" name="Flowchart: Decision 187"/>
          <p:cNvSpPr/>
          <p:nvPr/>
        </p:nvSpPr>
        <p:spPr>
          <a:xfrm>
            <a:off x="1342411" y="7861813"/>
            <a:ext cx="1097280" cy="548640"/>
          </a:xfrm>
          <a:prstGeom prst="flowChartDecision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Khoản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đòi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Straight Arrow Connector 14"/>
          <p:cNvCxnSpPr>
            <a:stCxn id="179" idx="2"/>
            <a:endCxn id="182" idx="0"/>
          </p:cNvCxnSpPr>
          <p:nvPr/>
        </p:nvCxnSpPr>
        <p:spPr>
          <a:xfrm flipH="1">
            <a:off x="1898495" y="1565174"/>
            <a:ext cx="761" cy="1395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182" idx="2"/>
            <a:endCxn id="184" idx="0"/>
          </p:cNvCxnSpPr>
          <p:nvPr/>
        </p:nvCxnSpPr>
        <p:spPr>
          <a:xfrm>
            <a:off x="1898495" y="2253363"/>
            <a:ext cx="0" cy="3225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stCxn id="184" idx="2"/>
            <a:endCxn id="185" idx="0"/>
          </p:cNvCxnSpPr>
          <p:nvPr/>
        </p:nvCxnSpPr>
        <p:spPr>
          <a:xfrm>
            <a:off x="1898495" y="3124505"/>
            <a:ext cx="0" cy="3225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stCxn id="187" idx="2"/>
            <a:endCxn id="188" idx="0"/>
          </p:cNvCxnSpPr>
          <p:nvPr/>
        </p:nvCxnSpPr>
        <p:spPr>
          <a:xfrm>
            <a:off x="1891051" y="5322517"/>
            <a:ext cx="0" cy="25392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Rectangle 191"/>
          <p:cNvSpPr/>
          <p:nvPr/>
        </p:nvSpPr>
        <p:spPr>
          <a:xfrm>
            <a:off x="4111929" y="9308847"/>
            <a:ext cx="1113082" cy="454061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Khoản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phải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đòi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thuộc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danh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mục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cấp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tín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dụng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bán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lẻ</a:t>
            </a:r>
            <a:endParaRPr lang="en-US" sz="800" dirty="0">
              <a:solidFill>
                <a:schemeClr val="tx1"/>
              </a:solidFill>
              <a:latin typeface="Times New Roman" pitchFamily="18" charset="0"/>
              <a:ea typeface="Arial" panose="020B0604020202020204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800" dirty="0" smtClean="0">
                <a:solidFill>
                  <a:prstClr val="black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(RW </a:t>
            </a:r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= </a:t>
            </a:r>
            <a:r>
              <a:rPr lang="en-US" sz="800" dirty="0" smtClean="0">
                <a:solidFill>
                  <a:prstClr val="black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75%)</a:t>
            </a:r>
            <a:endParaRPr lang="vi-VN" sz="800" dirty="0">
              <a:solidFill>
                <a:prstClr val="black"/>
              </a:solidFill>
              <a:latin typeface="Times New Roman" pitchFamily="18" charset="0"/>
              <a:ea typeface="Arial" panose="020B0604020202020204" pitchFamily="34" charset="0"/>
              <a:cs typeface="Times New Roman" pitchFamily="18" charset="0"/>
            </a:endParaRPr>
          </a:p>
        </p:txBody>
      </p:sp>
      <p:sp>
        <p:nvSpPr>
          <p:cNvPr id="194" name="Rectangle 193"/>
          <p:cNvSpPr/>
          <p:nvPr/>
        </p:nvSpPr>
        <p:spPr>
          <a:xfrm>
            <a:off x="5541293" y="8552110"/>
            <a:ext cx="1231191" cy="72562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48" indent="-5714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57148" algn="l"/>
              </a:tabLst>
            </a:pPr>
            <a:r>
              <a:rPr lang="en-US" sz="800" dirty="0" err="1" smtClean="0">
                <a:solidFill>
                  <a:prstClr val="black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Không</a:t>
            </a:r>
            <a:r>
              <a:rPr lang="en-US" sz="800" dirty="0" smtClean="0">
                <a:solidFill>
                  <a:prstClr val="black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prstClr val="black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có</a:t>
            </a:r>
            <a:r>
              <a:rPr lang="en-US" sz="800" dirty="0" smtClean="0">
                <a:solidFill>
                  <a:prstClr val="black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prstClr val="black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thông</a:t>
            </a:r>
            <a:r>
              <a:rPr lang="en-US" sz="800" dirty="0" smtClean="0">
                <a:solidFill>
                  <a:prstClr val="black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tin </a:t>
            </a:r>
            <a:r>
              <a:rPr lang="en-US" sz="800" dirty="0" err="1" smtClean="0">
                <a:solidFill>
                  <a:prstClr val="black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về</a:t>
            </a:r>
            <a:r>
              <a:rPr lang="en-US" sz="800" dirty="0" smtClean="0">
                <a:solidFill>
                  <a:prstClr val="black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LTV, DSC </a:t>
            </a:r>
            <a:br>
              <a:rPr lang="en-US" sz="800" dirty="0" smtClean="0">
                <a:solidFill>
                  <a:prstClr val="black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</a:br>
            <a:r>
              <a:rPr lang="en-US" sz="800" dirty="0" smtClean="0">
                <a:solidFill>
                  <a:prstClr val="black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(RW = 200%)</a:t>
            </a:r>
          </a:p>
          <a:p>
            <a:pPr marL="57148" indent="-5714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57148" algn="l"/>
              </a:tabLst>
            </a:pPr>
            <a:r>
              <a:rPr lang="en-US" sz="800" dirty="0" err="1" smtClean="0">
                <a:solidFill>
                  <a:prstClr val="black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Có</a:t>
            </a:r>
            <a:r>
              <a:rPr lang="en-US" sz="800" dirty="0" smtClean="0">
                <a:solidFill>
                  <a:prstClr val="black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prstClr val="black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thông</a:t>
            </a:r>
            <a:r>
              <a:rPr lang="en-US" sz="800" dirty="0" smtClean="0">
                <a:solidFill>
                  <a:prstClr val="black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tin LTV, DSC (RW = 20% - 100%)</a:t>
            </a:r>
            <a:endParaRPr lang="vi-VN" sz="800" dirty="0">
              <a:solidFill>
                <a:prstClr val="black"/>
              </a:solidFill>
              <a:latin typeface="Times New Roman" pitchFamily="18" charset="0"/>
              <a:ea typeface="Arial" panose="020B0604020202020204" pitchFamily="34" charset="0"/>
              <a:cs typeface="Times New Roman" pitchFamily="18" charset="0"/>
            </a:endParaRPr>
          </a:p>
        </p:txBody>
      </p:sp>
      <p:sp>
        <p:nvSpPr>
          <p:cNvPr id="195" name="Rectangle 194"/>
          <p:cNvSpPr/>
          <p:nvPr/>
        </p:nvSpPr>
        <p:spPr>
          <a:xfrm>
            <a:off x="5522546" y="5227052"/>
            <a:ext cx="1231191" cy="339807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" indent="-571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57150" algn="l"/>
              </a:tabLst>
            </a:pP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Không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có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thông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tin 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LTV: RW = </a:t>
            </a:r>
            <a:r>
              <a:rPr lang="en-US" sz="800" dirty="0" smtClean="0">
                <a:solidFill>
                  <a:srgbClr val="FF0000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150</a:t>
            </a:r>
            <a:r>
              <a:rPr lang="en-US" sz="800" dirty="0">
                <a:solidFill>
                  <a:srgbClr val="FF0000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%</a:t>
            </a:r>
          </a:p>
        </p:txBody>
      </p:sp>
      <p:sp>
        <p:nvSpPr>
          <p:cNvPr id="196" name="Rectangle 195"/>
          <p:cNvSpPr/>
          <p:nvPr/>
        </p:nvSpPr>
        <p:spPr>
          <a:xfrm>
            <a:off x="5522545" y="5614542"/>
            <a:ext cx="1231191" cy="313239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" indent="-571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57150" algn="l"/>
              </a:tabLst>
            </a:pP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BĐS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hỗn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hợp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(RW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theo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tỷ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lệ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diện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tích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)</a:t>
            </a:r>
          </a:p>
        </p:txBody>
      </p:sp>
      <p:sp>
        <p:nvSpPr>
          <p:cNvPr id="197" name="Rectangle 196"/>
          <p:cNvSpPr/>
          <p:nvPr/>
        </p:nvSpPr>
        <p:spPr>
          <a:xfrm>
            <a:off x="5522544" y="5975293"/>
            <a:ext cx="1231191" cy="297994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" indent="-571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57150" algn="l"/>
              </a:tabLst>
            </a:pP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BĐS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kinh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doanh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(RW 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= 75% - 120%)</a:t>
            </a:r>
          </a:p>
        </p:txBody>
      </p:sp>
      <p:sp>
        <p:nvSpPr>
          <p:cNvPr id="198" name="Rectangle 197"/>
          <p:cNvSpPr/>
          <p:nvPr/>
        </p:nvSpPr>
        <p:spPr>
          <a:xfrm>
            <a:off x="5516804" y="6324600"/>
            <a:ext cx="1231191" cy="301801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" indent="-571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57150" algn="l"/>
              </a:tabLst>
            </a:pP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BĐS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không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kinh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doanh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(RW = 30% - 100%)</a:t>
            </a:r>
          </a:p>
        </p:txBody>
      </p:sp>
      <p:sp>
        <p:nvSpPr>
          <p:cNvPr id="203" name="Rectangle 202"/>
          <p:cNvSpPr/>
          <p:nvPr/>
        </p:nvSpPr>
        <p:spPr>
          <a:xfrm>
            <a:off x="1332476" y="9301675"/>
            <a:ext cx="1113082" cy="454061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Khoản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đòi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(RW </a:t>
            </a:r>
            <a:r>
              <a:rPr lang="en-US" sz="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100</a:t>
            </a:r>
            <a:r>
              <a:rPr lang="en-US" sz="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%)</a:t>
            </a:r>
            <a:endParaRPr lang="en-US" sz="8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7" name="Elbow Connector 76"/>
          <p:cNvCxnSpPr>
            <a:stCxn id="188" idx="2"/>
            <a:endCxn id="203" idx="0"/>
          </p:cNvCxnSpPr>
          <p:nvPr/>
        </p:nvCxnSpPr>
        <p:spPr>
          <a:xfrm rot="5400000">
            <a:off x="1444423" y="8855047"/>
            <a:ext cx="891222" cy="203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6" name="Rectangle 215"/>
          <p:cNvSpPr/>
          <p:nvPr/>
        </p:nvSpPr>
        <p:spPr>
          <a:xfrm>
            <a:off x="185665" y="2476330"/>
            <a:ext cx="972136" cy="1244455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" algn="l"/>
              </a:tabLst>
            </a:pP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Chính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phủ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Việt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Nam,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Ngân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hàng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Nhà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nước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Kho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bạc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Nhà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nước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,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Ủy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ban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nhân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dân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tỉnh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hành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phố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trực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huộc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Trung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ương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,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ngân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hàng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chính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sách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(RW = 0%)</a:t>
            </a:r>
          </a:p>
        </p:txBody>
      </p:sp>
      <p:sp>
        <p:nvSpPr>
          <p:cNvPr id="217" name="Rectangle 216"/>
          <p:cNvSpPr/>
          <p:nvPr/>
        </p:nvSpPr>
        <p:spPr>
          <a:xfrm>
            <a:off x="181659" y="4408747"/>
            <a:ext cx="972136" cy="756794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</a:pPr>
            <a:r>
              <a:rPr lang="vi-VN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</a:t>
            </a:r>
            <a:r>
              <a:rPr lang="vi-VN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hính </a:t>
            </a:r>
            <a:r>
              <a:rPr lang="vi-VN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phủ, </a:t>
            </a:r>
            <a:r>
              <a:rPr lang="vi-VN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ngân hàng trung ương các nước </a:t>
            </a:r>
            <a:r>
              <a:rPr lang="vi-VN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(RW = 0%-150%)</a:t>
            </a:r>
          </a:p>
        </p:txBody>
      </p:sp>
      <p:sp>
        <p:nvSpPr>
          <p:cNvPr id="218" name="Rectangle 217"/>
          <p:cNvSpPr/>
          <p:nvPr/>
        </p:nvSpPr>
        <p:spPr>
          <a:xfrm>
            <a:off x="185663" y="5267224"/>
            <a:ext cx="972136" cy="914623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Tổ chức công lập của chính phủ, chính quyền địa phương các nước</a:t>
            </a:r>
            <a:endParaRPr lang="en-US" sz="800" dirty="0">
              <a:solidFill>
                <a:schemeClr val="tx1"/>
              </a:solidFill>
              <a:latin typeface="Times New Roman" pitchFamily="18" charset="0"/>
              <a:ea typeface="Arial" panose="020B0604020202020204" pitchFamily="34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(RW = </a:t>
            </a:r>
            <a:r>
              <a:rPr lang="vi-VN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0-150%)</a:t>
            </a:r>
            <a:endParaRPr lang="vi-VN" sz="800" dirty="0">
              <a:solidFill>
                <a:schemeClr val="tx1"/>
              </a:solidFill>
              <a:latin typeface="Times New Roman" pitchFamily="18" charset="0"/>
              <a:ea typeface="Arial" panose="020B0604020202020204" pitchFamily="34" charset="0"/>
              <a:cs typeface="Times New Roman" pitchFamily="18" charset="0"/>
            </a:endParaRPr>
          </a:p>
        </p:txBody>
      </p:sp>
      <p:sp>
        <p:nvSpPr>
          <p:cNvPr id="219" name="Rectangle 218"/>
          <p:cNvSpPr/>
          <p:nvPr/>
        </p:nvSpPr>
        <p:spPr>
          <a:xfrm>
            <a:off x="185665" y="3865181"/>
            <a:ext cx="972136" cy="42084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" algn="l"/>
              </a:tabLst>
            </a:pP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VAMC, DATC (RW = 20%)</a:t>
            </a:r>
          </a:p>
        </p:txBody>
      </p:sp>
      <p:sp>
        <p:nvSpPr>
          <p:cNvPr id="220" name="Rectangle 219"/>
          <p:cNvSpPr/>
          <p:nvPr/>
        </p:nvSpPr>
        <p:spPr>
          <a:xfrm>
            <a:off x="4171253" y="2968339"/>
            <a:ext cx="1088045" cy="651231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" algn="l"/>
              </a:tabLst>
            </a:pPr>
            <a:r>
              <a:rPr lang="vi-VN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Tổ chức </a:t>
            </a:r>
            <a:r>
              <a:rPr lang="vi-VN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tài chính </a:t>
            </a:r>
            <a:r>
              <a:rPr lang="vi-VN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nước ngoài (gồm tổ chức tín dụng nước ngoài)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" algn="l"/>
              </a:tabLst>
            </a:pPr>
            <a:r>
              <a:rPr lang="vi-VN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(</a:t>
            </a:r>
            <a:r>
              <a:rPr lang="vi-VN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RW = 20%-150%)</a:t>
            </a:r>
          </a:p>
        </p:txBody>
      </p:sp>
      <p:sp>
        <p:nvSpPr>
          <p:cNvPr id="221" name="Rectangle 220"/>
          <p:cNvSpPr/>
          <p:nvPr/>
        </p:nvSpPr>
        <p:spPr>
          <a:xfrm>
            <a:off x="4171253" y="3730119"/>
            <a:ext cx="1088045" cy="678628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" algn="l"/>
              </a:tabLst>
            </a:pPr>
            <a:r>
              <a:rPr lang="vi-VN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Tổ chức tín dụng </a:t>
            </a:r>
            <a:r>
              <a:rPr lang="vi-VN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trong </a:t>
            </a:r>
            <a:r>
              <a:rPr lang="vi-VN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nước, chi nhánh ngân hàng nước ngoài </a:t>
            </a:r>
            <a:r>
              <a:rPr lang="vi-VN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khác (RW = </a:t>
            </a:r>
            <a:r>
              <a:rPr lang="vi-VN" sz="800" dirty="0" smtClean="0">
                <a:solidFill>
                  <a:srgbClr val="FF0000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0</a:t>
            </a:r>
            <a:r>
              <a:rPr lang="vi-VN" sz="800" dirty="0">
                <a:solidFill>
                  <a:srgbClr val="FF0000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% </a:t>
            </a:r>
            <a:r>
              <a:rPr lang="vi-VN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- 150%)</a:t>
            </a:r>
          </a:p>
        </p:txBody>
      </p:sp>
      <p:sp>
        <p:nvSpPr>
          <p:cNvPr id="222" name="Rectangle 221"/>
          <p:cNvSpPr/>
          <p:nvPr/>
        </p:nvSpPr>
        <p:spPr>
          <a:xfrm>
            <a:off x="4163806" y="2462108"/>
            <a:ext cx="1088045" cy="42084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" algn="l"/>
              </a:tabLst>
            </a:pP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Tổ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chức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tài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chính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quốc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tế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(RW = 0%)</a:t>
            </a:r>
          </a:p>
        </p:txBody>
      </p:sp>
      <p:cxnSp>
        <p:nvCxnSpPr>
          <p:cNvPr id="263" name="Elbow Connector 262"/>
          <p:cNvCxnSpPr>
            <a:stCxn id="2" idx="2"/>
            <a:endCxn id="123" idx="0"/>
          </p:cNvCxnSpPr>
          <p:nvPr/>
        </p:nvCxnSpPr>
        <p:spPr>
          <a:xfrm rot="5400000">
            <a:off x="1989056" y="-478180"/>
            <a:ext cx="199290" cy="276953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Elbow Connector 264"/>
          <p:cNvCxnSpPr>
            <a:stCxn id="2" idx="2"/>
            <a:endCxn id="180" idx="0"/>
          </p:cNvCxnSpPr>
          <p:nvPr/>
        </p:nvCxnSpPr>
        <p:spPr>
          <a:xfrm rot="16200000" flipH="1">
            <a:off x="3487209" y="793196"/>
            <a:ext cx="197141" cy="2246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7" name="Elbow Connector 266"/>
          <p:cNvCxnSpPr>
            <a:stCxn id="2" idx="2"/>
            <a:endCxn id="181" idx="0"/>
          </p:cNvCxnSpPr>
          <p:nvPr/>
        </p:nvCxnSpPr>
        <p:spPr>
          <a:xfrm rot="16200000" flipH="1">
            <a:off x="4539008" y="-258603"/>
            <a:ext cx="190303" cy="232138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9" name="Elbow Connector 268"/>
          <p:cNvCxnSpPr>
            <a:stCxn id="2" idx="2"/>
            <a:endCxn id="179" idx="0"/>
          </p:cNvCxnSpPr>
          <p:nvPr/>
        </p:nvCxnSpPr>
        <p:spPr>
          <a:xfrm rot="5400000">
            <a:off x="2593079" y="113117"/>
            <a:ext cx="186565" cy="157421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1" name="Rectangle 270"/>
          <p:cNvSpPr/>
          <p:nvPr/>
        </p:nvSpPr>
        <p:spPr>
          <a:xfrm>
            <a:off x="1889017" y="2242062"/>
            <a:ext cx="291050" cy="294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endParaRPr lang="en-US" sz="80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" name="Flowchart: Decision 105"/>
          <p:cNvSpPr/>
          <p:nvPr/>
        </p:nvSpPr>
        <p:spPr>
          <a:xfrm>
            <a:off x="4028733" y="7848651"/>
            <a:ext cx="1280160" cy="548640"/>
          </a:xfrm>
          <a:prstGeom prst="flowChartDecision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Khoản phải đòi đảm bảo bằng Bất động sản</a:t>
            </a:r>
          </a:p>
        </p:txBody>
      </p:sp>
      <p:sp>
        <p:nvSpPr>
          <p:cNvPr id="118" name="Rectangle 117"/>
          <p:cNvSpPr/>
          <p:nvPr/>
        </p:nvSpPr>
        <p:spPr>
          <a:xfrm>
            <a:off x="4157304" y="5797352"/>
            <a:ext cx="1094547" cy="95187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" algn="l"/>
              </a:tabLst>
            </a:pP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Doanh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nghiệp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khác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(RW = 50% - 250%)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" algn="l"/>
              </a:tabLst>
            </a:pP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Doanh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nghiệp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thiếu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thông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tin (RW = 200%)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" algn="l"/>
              </a:tabLst>
            </a:pP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Doanh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nghiệp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thành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lập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dưới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1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năm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(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RW = 150%)</a:t>
            </a:r>
          </a:p>
        </p:txBody>
      </p:sp>
      <p:sp>
        <p:nvSpPr>
          <p:cNvPr id="119" name="Rectangle 118"/>
          <p:cNvSpPr/>
          <p:nvPr/>
        </p:nvSpPr>
        <p:spPr>
          <a:xfrm>
            <a:off x="4160737" y="6835952"/>
            <a:ext cx="1094547" cy="425436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" indent="-571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57150" algn="l"/>
              </a:tabLst>
            </a:pP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Các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khoản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cho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vay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chuyên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biệt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– 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(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RW = Max (160%,...))</a:t>
            </a:r>
          </a:p>
        </p:txBody>
      </p:sp>
      <p:sp>
        <p:nvSpPr>
          <p:cNvPr id="120" name="Rectangle 119"/>
          <p:cNvSpPr/>
          <p:nvPr/>
        </p:nvSpPr>
        <p:spPr>
          <a:xfrm>
            <a:off x="4157304" y="5448043"/>
            <a:ext cx="1094547" cy="274927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48" algn="l"/>
              </a:tabLst>
            </a:pPr>
            <a:r>
              <a:rPr lang="en-US" sz="800" dirty="0" err="1" smtClean="0">
                <a:solidFill>
                  <a:prstClr val="black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Doanh</a:t>
            </a:r>
            <a:r>
              <a:rPr lang="en-US" sz="800" dirty="0" smtClean="0">
                <a:solidFill>
                  <a:prstClr val="black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prstClr val="black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nghiệp</a:t>
            </a:r>
            <a:r>
              <a:rPr lang="en-US" sz="800" dirty="0" smtClean="0">
                <a:solidFill>
                  <a:prstClr val="black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prstClr val="black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vừa</a:t>
            </a:r>
            <a:r>
              <a:rPr lang="en-US" sz="800" dirty="0" smtClean="0">
                <a:solidFill>
                  <a:prstClr val="black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prstClr val="black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và</a:t>
            </a:r>
            <a:r>
              <a:rPr lang="en-US" sz="800" dirty="0" smtClean="0">
                <a:solidFill>
                  <a:prstClr val="black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prstClr val="black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nhỏ</a:t>
            </a:r>
            <a:r>
              <a:rPr lang="en-US" sz="800" dirty="0" smtClean="0">
                <a:solidFill>
                  <a:prstClr val="black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(RW = 9</a:t>
            </a:r>
            <a:r>
              <a:rPr lang="en-US" sz="800" dirty="0" smtClean="0">
                <a:solidFill>
                  <a:prstClr val="black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0</a:t>
            </a:r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%)</a:t>
            </a:r>
          </a:p>
        </p:txBody>
      </p:sp>
      <p:sp>
        <p:nvSpPr>
          <p:cNvPr id="144" name="Flowchart: Decision 143"/>
          <p:cNvSpPr/>
          <p:nvPr/>
        </p:nvSpPr>
        <p:spPr>
          <a:xfrm>
            <a:off x="5516808" y="7847013"/>
            <a:ext cx="1254154" cy="548640"/>
          </a:xfrm>
          <a:prstGeom prst="flowChartDecision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Khoản phải đòi thế chấp nhà ở cá nhân</a:t>
            </a:r>
          </a:p>
        </p:txBody>
      </p:sp>
      <p:sp>
        <p:nvSpPr>
          <p:cNvPr id="146" name="Flowchart: Decision 145"/>
          <p:cNvSpPr/>
          <p:nvPr/>
        </p:nvSpPr>
        <p:spPr>
          <a:xfrm>
            <a:off x="4028733" y="8540649"/>
            <a:ext cx="1280160" cy="548640"/>
          </a:xfrm>
          <a:prstGeom prst="flowChartDecision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Khoản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đòi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danh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lẻ</a:t>
            </a:r>
            <a:endParaRPr lang="en-US" sz="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9" name="Flowchart: Decision 188"/>
          <p:cNvSpPr/>
          <p:nvPr/>
        </p:nvSpPr>
        <p:spPr>
          <a:xfrm>
            <a:off x="2614271" y="3435685"/>
            <a:ext cx="1068512" cy="570203"/>
          </a:xfrm>
          <a:prstGeom prst="flowChartDecision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vay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doanh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khoán</a:t>
            </a:r>
            <a:endParaRPr lang="en-US" sz="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7" name="Rectangle 276"/>
          <p:cNvSpPr/>
          <p:nvPr/>
        </p:nvSpPr>
        <p:spPr>
          <a:xfrm>
            <a:off x="2720095" y="4142549"/>
            <a:ext cx="856864" cy="454061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Khoản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cho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vay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kinh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doanh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chứng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khoán</a:t>
            </a:r>
            <a:endParaRPr lang="en-US" sz="800" dirty="0">
              <a:solidFill>
                <a:schemeClr val="tx1"/>
              </a:solidFill>
              <a:latin typeface="Times New Roman" pitchFamily="18" charset="0"/>
              <a:ea typeface="Arial" panose="020B0604020202020204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(RW = 150%)</a:t>
            </a:r>
            <a:endParaRPr lang="vi-VN" sz="800" dirty="0">
              <a:solidFill>
                <a:schemeClr val="tx1"/>
              </a:solidFill>
              <a:latin typeface="Times New Roman" pitchFamily="18" charset="0"/>
              <a:ea typeface="Arial" panose="020B0604020202020204" pitchFamily="34" charset="0"/>
              <a:cs typeface="Times New Roman" pitchFamily="18" charset="0"/>
            </a:endParaRPr>
          </a:p>
        </p:txBody>
      </p:sp>
      <p:cxnSp>
        <p:nvCxnSpPr>
          <p:cNvPr id="239" name="Straight Arrow Connector 238"/>
          <p:cNvCxnSpPr>
            <a:stCxn id="184" idx="1"/>
          </p:cNvCxnSpPr>
          <p:nvPr/>
        </p:nvCxnSpPr>
        <p:spPr>
          <a:xfrm flipH="1">
            <a:off x="1241036" y="2850185"/>
            <a:ext cx="108819" cy="1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Straight Arrow Connector 242"/>
          <p:cNvCxnSpPr>
            <a:stCxn id="185" idx="3"/>
            <a:endCxn id="189" idx="1"/>
          </p:cNvCxnSpPr>
          <p:nvPr/>
        </p:nvCxnSpPr>
        <p:spPr>
          <a:xfrm flipV="1">
            <a:off x="2447135" y="3720787"/>
            <a:ext cx="167136" cy="5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Straight Arrow Connector 246"/>
          <p:cNvCxnSpPr>
            <a:stCxn id="185" idx="2"/>
            <a:endCxn id="187" idx="0"/>
          </p:cNvCxnSpPr>
          <p:nvPr/>
        </p:nvCxnSpPr>
        <p:spPr>
          <a:xfrm flipH="1">
            <a:off x="1891051" y="3995646"/>
            <a:ext cx="7444" cy="7782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Straight Arrow Connector 249"/>
          <p:cNvCxnSpPr>
            <a:stCxn id="189" idx="2"/>
            <a:endCxn id="277" idx="0"/>
          </p:cNvCxnSpPr>
          <p:nvPr/>
        </p:nvCxnSpPr>
        <p:spPr>
          <a:xfrm>
            <a:off x="3148527" y="4005888"/>
            <a:ext cx="0" cy="1366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Straight Arrow Connector 257"/>
          <p:cNvCxnSpPr>
            <a:stCxn id="187" idx="3"/>
            <a:endCxn id="129" idx="1"/>
          </p:cNvCxnSpPr>
          <p:nvPr/>
        </p:nvCxnSpPr>
        <p:spPr>
          <a:xfrm flipV="1">
            <a:off x="2439691" y="5047870"/>
            <a:ext cx="344620" cy="3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2" name="Straight Arrow Connector 261"/>
          <p:cNvCxnSpPr>
            <a:stCxn id="188" idx="3"/>
            <a:endCxn id="147" idx="1"/>
          </p:cNvCxnSpPr>
          <p:nvPr/>
        </p:nvCxnSpPr>
        <p:spPr>
          <a:xfrm flipV="1">
            <a:off x="2439691" y="8133970"/>
            <a:ext cx="168615" cy="21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Straight Arrow Connector 265"/>
          <p:cNvCxnSpPr>
            <a:stCxn id="151" idx="3"/>
            <a:endCxn id="106" idx="1"/>
          </p:cNvCxnSpPr>
          <p:nvPr/>
        </p:nvCxnSpPr>
        <p:spPr>
          <a:xfrm flipV="1">
            <a:off x="3902311" y="8122971"/>
            <a:ext cx="126422" cy="109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0" name="Straight Arrow Connector 279"/>
          <p:cNvCxnSpPr>
            <a:stCxn id="106" idx="3"/>
            <a:endCxn id="144" idx="1"/>
          </p:cNvCxnSpPr>
          <p:nvPr/>
        </p:nvCxnSpPr>
        <p:spPr>
          <a:xfrm flipV="1">
            <a:off x="5308893" y="8121333"/>
            <a:ext cx="207915" cy="16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Straight Arrow Connector 281"/>
          <p:cNvCxnSpPr>
            <a:stCxn id="144" idx="2"/>
            <a:endCxn id="194" idx="0"/>
          </p:cNvCxnSpPr>
          <p:nvPr/>
        </p:nvCxnSpPr>
        <p:spPr>
          <a:xfrm>
            <a:off x="6143885" y="8395653"/>
            <a:ext cx="13004" cy="1564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Straight Arrow Connector 308"/>
          <p:cNvCxnSpPr>
            <a:stCxn id="106" idx="2"/>
            <a:endCxn id="146" idx="0"/>
          </p:cNvCxnSpPr>
          <p:nvPr/>
        </p:nvCxnSpPr>
        <p:spPr>
          <a:xfrm>
            <a:off x="4668813" y="8397291"/>
            <a:ext cx="0" cy="1433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" name="Straight Arrow Connector 313"/>
          <p:cNvCxnSpPr>
            <a:stCxn id="146" idx="2"/>
            <a:endCxn id="192" idx="0"/>
          </p:cNvCxnSpPr>
          <p:nvPr/>
        </p:nvCxnSpPr>
        <p:spPr>
          <a:xfrm flipH="1">
            <a:off x="4668470" y="9089289"/>
            <a:ext cx="343" cy="2195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" name="Elbow Connector 315"/>
          <p:cNvCxnSpPr>
            <a:stCxn id="146" idx="1"/>
            <a:endCxn id="203" idx="3"/>
          </p:cNvCxnSpPr>
          <p:nvPr/>
        </p:nvCxnSpPr>
        <p:spPr>
          <a:xfrm rot="10800000" flipV="1">
            <a:off x="2445559" y="8814968"/>
            <a:ext cx="1583175" cy="713737"/>
          </a:xfrm>
          <a:prstGeom prst="bentConnector3">
            <a:avLst>
              <a:gd name="adj1" fmla="val 13902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Straight Arrow Connector 323"/>
          <p:cNvCxnSpPr>
            <a:stCxn id="189" idx="3"/>
          </p:cNvCxnSpPr>
          <p:nvPr/>
        </p:nvCxnSpPr>
        <p:spPr>
          <a:xfrm>
            <a:off x="3682783" y="3720787"/>
            <a:ext cx="395471" cy="15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" name="Straight Arrow Connector 328"/>
          <p:cNvCxnSpPr>
            <a:stCxn id="186" idx="2"/>
          </p:cNvCxnSpPr>
          <p:nvPr/>
        </p:nvCxnSpPr>
        <p:spPr>
          <a:xfrm flipH="1">
            <a:off x="4704578" y="5311927"/>
            <a:ext cx="2446" cy="1437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1" name="Elbow Connector 330"/>
          <p:cNvCxnSpPr>
            <a:stCxn id="186" idx="3"/>
            <a:endCxn id="319" idx="0"/>
          </p:cNvCxnSpPr>
          <p:nvPr/>
        </p:nvCxnSpPr>
        <p:spPr>
          <a:xfrm>
            <a:off x="5347104" y="5037607"/>
            <a:ext cx="785296" cy="160399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3" name="Straight Arrow Connector 332"/>
          <p:cNvCxnSpPr>
            <a:stCxn id="144" idx="0"/>
            <a:endCxn id="319" idx="2"/>
          </p:cNvCxnSpPr>
          <p:nvPr/>
        </p:nvCxnSpPr>
        <p:spPr>
          <a:xfrm flipH="1" flipV="1">
            <a:off x="6132400" y="7728153"/>
            <a:ext cx="11485" cy="1188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7" name="Rectangle 336"/>
          <p:cNvSpPr/>
          <p:nvPr/>
        </p:nvSpPr>
        <p:spPr>
          <a:xfrm>
            <a:off x="1898495" y="3134233"/>
            <a:ext cx="291050" cy="294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endParaRPr lang="en-US" sz="80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8" name="Rectangle 337"/>
          <p:cNvSpPr/>
          <p:nvPr/>
        </p:nvSpPr>
        <p:spPr>
          <a:xfrm>
            <a:off x="1892256" y="4150182"/>
            <a:ext cx="291050" cy="294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endParaRPr lang="en-US" sz="80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9" name="Rectangle 338"/>
          <p:cNvSpPr/>
          <p:nvPr/>
        </p:nvSpPr>
        <p:spPr>
          <a:xfrm>
            <a:off x="1905709" y="8345836"/>
            <a:ext cx="291050" cy="294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endParaRPr lang="en-US" sz="80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0" name="Rectangle 339"/>
          <p:cNvSpPr/>
          <p:nvPr/>
        </p:nvSpPr>
        <p:spPr>
          <a:xfrm>
            <a:off x="1905709" y="5797022"/>
            <a:ext cx="291050" cy="294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endParaRPr lang="en-US" sz="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1" name="Rectangle 340"/>
          <p:cNvSpPr/>
          <p:nvPr/>
        </p:nvSpPr>
        <p:spPr>
          <a:xfrm>
            <a:off x="3796333" y="7789098"/>
            <a:ext cx="291050" cy="294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endParaRPr lang="en-US" sz="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2" name="Rectangle 341"/>
          <p:cNvSpPr/>
          <p:nvPr/>
        </p:nvSpPr>
        <p:spPr>
          <a:xfrm>
            <a:off x="4673218" y="8322714"/>
            <a:ext cx="291050" cy="294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endParaRPr lang="en-US" sz="80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3" name="Rectangle 342"/>
          <p:cNvSpPr/>
          <p:nvPr/>
        </p:nvSpPr>
        <p:spPr>
          <a:xfrm>
            <a:off x="5284072" y="7804137"/>
            <a:ext cx="291050" cy="294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en-US" sz="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4" name="Rectangle 343"/>
          <p:cNvSpPr/>
          <p:nvPr/>
        </p:nvSpPr>
        <p:spPr>
          <a:xfrm>
            <a:off x="6143885" y="7621717"/>
            <a:ext cx="291050" cy="294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endParaRPr lang="en-US" sz="80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" name="Rectangle 347"/>
          <p:cNvSpPr/>
          <p:nvPr/>
        </p:nvSpPr>
        <p:spPr>
          <a:xfrm>
            <a:off x="3617670" y="8499152"/>
            <a:ext cx="291050" cy="294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en-US" sz="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1" name="Rectangle 350"/>
          <p:cNvSpPr/>
          <p:nvPr/>
        </p:nvSpPr>
        <p:spPr>
          <a:xfrm>
            <a:off x="4668470" y="9089289"/>
            <a:ext cx="291050" cy="20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en-US" sz="80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2" name="Rectangle 351"/>
          <p:cNvSpPr/>
          <p:nvPr/>
        </p:nvSpPr>
        <p:spPr>
          <a:xfrm>
            <a:off x="6179575" y="8348743"/>
            <a:ext cx="291050" cy="20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en-US" sz="80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4" name="Rectangle 353"/>
          <p:cNvSpPr/>
          <p:nvPr/>
        </p:nvSpPr>
        <p:spPr>
          <a:xfrm>
            <a:off x="2340861" y="7824957"/>
            <a:ext cx="291050" cy="20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en-US" sz="80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5" name="Rectangle 354"/>
          <p:cNvSpPr/>
          <p:nvPr/>
        </p:nvSpPr>
        <p:spPr>
          <a:xfrm>
            <a:off x="3582973" y="4709764"/>
            <a:ext cx="291050" cy="294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endParaRPr lang="en-US" sz="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6" name="Rectangle 355"/>
          <p:cNvSpPr/>
          <p:nvPr/>
        </p:nvSpPr>
        <p:spPr>
          <a:xfrm>
            <a:off x="4686974" y="5198006"/>
            <a:ext cx="291050" cy="294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endParaRPr lang="en-US" sz="80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7" name="Rectangle 356"/>
          <p:cNvSpPr/>
          <p:nvPr/>
        </p:nvSpPr>
        <p:spPr>
          <a:xfrm>
            <a:off x="5344212" y="4831048"/>
            <a:ext cx="291050" cy="20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en-US" sz="80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" name="Rectangle 357"/>
          <p:cNvSpPr/>
          <p:nvPr/>
        </p:nvSpPr>
        <p:spPr>
          <a:xfrm>
            <a:off x="2493261" y="4747227"/>
            <a:ext cx="291050" cy="20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en-US" sz="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9" name="Rectangle 358"/>
          <p:cNvSpPr/>
          <p:nvPr/>
        </p:nvSpPr>
        <p:spPr>
          <a:xfrm>
            <a:off x="3158052" y="3939182"/>
            <a:ext cx="291050" cy="20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en-US" sz="80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1" name="Rectangle 360"/>
          <p:cNvSpPr/>
          <p:nvPr/>
        </p:nvSpPr>
        <p:spPr>
          <a:xfrm>
            <a:off x="3596044" y="3472504"/>
            <a:ext cx="291050" cy="294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endParaRPr lang="en-US" sz="80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2" name="Rectangle 361"/>
          <p:cNvSpPr/>
          <p:nvPr/>
        </p:nvSpPr>
        <p:spPr>
          <a:xfrm>
            <a:off x="2332746" y="3526753"/>
            <a:ext cx="291050" cy="20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en-US" sz="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3" name="Rectangle 362"/>
          <p:cNvSpPr/>
          <p:nvPr/>
        </p:nvSpPr>
        <p:spPr>
          <a:xfrm>
            <a:off x="1196886" y="2642513"/>
            <a:ext cx="291050" cy="20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en-US" sz="80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" name="Flowchart: Connector 98"/>
          <p:cNvSpPr/>
          <p:nvPr/>
        </p:nvSpPr>
        <p:spPr>
          <a:xfrm>
            <a:off x="2314540" y="4232594"/>
            <a:ext cx="274320" cy="274320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en-US" sz="12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0" name="Straight Arrow Connector 99"/>
          <p:cNvCxnSpPr>
            <a:stCxn id="99" idx="6"/>
          </p:cNvCxnSpPr>
          <p:nvPr/>
        </p:nvCxnSpPr>
        <p:spPr>
          <a:xfrm flipV="1">
            <a:off x="2588860" y="4368128"/>
            <a:ext cx="131235" cy="16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/>
          <p:cNvCxnSpPr/>
          <p:nvPr/>
        </p:nvCxnSpPr>
        <p:spPr>
          <a:xfrm flipV="1">
            <a:off x="2456660" y="1994605"/>
            <a:ext cx="167136" cy="5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2408723" y="1754931"/>
            <a:ext cx="26962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sp>
        <p:nvSpPr>
          <p:cNvPr id="115" name="Rectangle 114"/>
          <p:cNvSpPr/>
          <p:nvPr/>
        </p:nvSpPr>
        <p:spPr>
          <a:xfrm>
            <a:off x="2635427" y="1755253"/>
            <a:ext cx="1278705" cy="4997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RW=50-150%</a:t>
            </a:r>
            <a:endParaRPr lang="en-US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5" name="Straight Arrow Connector 104"/>
          <p:cNvCxnSpPr/>
          <p:nvPr/>
        </p:nvCxnSpPr>
        <p:spPr>
          <a:xfrm flipH="1">
            <a:off x="4742968" y="923982"/>
            <a:ext cx="1" cy="8424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Arrow Connector 108"/>
          <p:cNvCxnSpPr/>
          <p:nvPr/>
        </p:nvCxnSpPr>
        <p:spPr>
          <a:xfrm>
            <a:off x="4760221" y="1753630"/>
            <a:ext cx="1354926" cy="42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/>
          <p:cNvCxnSpPr/>
          <p:nvPr/>
        </p:nvCxnSpPr>
        <p:spPr>
          <a:xfrm flipH="1">
            <a:off x="6069964" y="1761470"/>
            <a:ext cx="761" cy="1395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Rectangle 120"/>
          <p:cNvSpPr/>
          <p:nvPr/>
        </p:nvSpPr>
        <p:spPr>
          <a:xfrm>
            <a:off x="5412850" y="1873358"/>
            <a:ext cx="1335145" cy="812818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800" b="1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Mua</a:t>
            </a:r>
            <a:r>
              <a:rPr lang="en-US" sz="800" b="1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b="1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lại</a:t>
            </a:r>
            <a:r>
              <a:rPr lang="en-US" sz="800" b="1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b="1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khoản</a:t>
            </a:r>
            <a:r>
              <a:rPr lang="en-US" sz="800" b="1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 </a:t>
            </a:r>
            <a:r>
              <a:rPr lang="en-US" sz="800" b="1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phải</a:t>
            </a:r>
            <a:r>
              <a:rPr lang="en-US" sz="800" b="1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b="1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thu</a:t>
            </a:r>
            <a:r>
              <a:rPr lang="en-US" sz="8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: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RW 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= 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RW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của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khách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hàng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bán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khoản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phải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thu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trong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TH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bán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khoản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phải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thu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có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quyền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truy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đòi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; RW = RW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của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khoản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phải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đòi</a:t>
            </a:r>
            <a:endParaRPr lang="vi-VN" sz="800" dirty="0">
              <a:solidFill>
                <a:schemeClr val="tx1"/>
              </a:solidFill>
              <a:latin typeface="Times New Roman" pitchFamily="18" charset="0"/>
              <a:ea typeface="Arial" panose="020B0604020202020204" pitchFamily="34" charset="0"/>
              <a:cs typeface="Times New Roman" pitchFamily="18" charset="0"/>
            </a:endParaRPr>
          </a:p>
        </p:txBody>
      </p:sp>
      <p:sp>
        <p:nvSpPr>
          <p:cNvPr id="124" name="Rectangle 123"/>
          <p:cNvSpPr/>
          <p:nvPr/>
        </p:nvSpPr>
        <p:spPr>
          <a:xfrm>
            <a:off x="175969" y="1840746"/>
            <a:ext cx="1117915" cy="454061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Khoản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Cho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thuê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tài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chính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(RW 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= 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Max (160%, RW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quy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định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tại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khoản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9b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Điều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9))</a:t>
            </a:r>
            <a:endParaRPr lang="vi-VN" sz="800" dirty="0">
              <a:solidFill>
                <a:schemeClr val="tx1"/>
              </a:solidFill>
              <a:latin typeface="Times New Roman" pitchFamily="18" charset="0"/>
              <a:ea typeface="Arial" panose="020B0604020202020204" pitchFamily="34" charset="0"/>
              <a:cs typeface="Times New Roman" pitchFamily="18" charset="0"/>
            </a:endParaRPr>
          </a:p>
        </p:txBody>
      </p:sp>
      <p:cxnSp>
        <p:nvCxnSpPr>
          <p:cNvPr id="125" name="Straight Arrow Connector 124"/>
          <p:cNvCxnSpPr/>
          <p:nvPr/>
        </p:nvCxnSpPr>
        <p:spPr>
          <a:xfrm flipH="1">
            <a:off x="1293884" y="915356"/>
            <a:ext cx="1" cy="8424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/>
          <p:cNvCxnSpPr/>
          <p:nvPr/>
        </p:nvCxnSpPr>
        <p:spPr>
          <a:xfrm flipH="1" flipV="1">
            <a:off x="703936" y="1704723"/>
            <a:ext cx="562685" cy="120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Arrow Connector 126"/>
          <p:cNvCxnSpPr/>
          <p:nvPr/>
        </p:nvCxnSpPr>
        <p:spPr>
          <a:xfrm flipH="1">
            <a:off x="750441" y="1707057"/>
            <a:ext cx="761" cy="1395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Rectangle 127"/>
          <p:cNvSpPr/>
          <p:nvPr/>
        </p:nvSpPr>
        <p:spPr>
          <a:xfrm>
            <a:off x="5522543" y="6680980"/>
            <a:ext cx="1231191" cy="37387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" indent="-571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57150" algn="l"/>
              </a:tabLst>
            </a:pPr>
            <a:r>
              <a:rPr lang="en-US" sz="800" dirty="0" err="1" smtClean="0">
                <a:solidFill>
                  <a:srgbClr val="FF0000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Tài</a:t>
            </a:r>
            <a:r>
              <a:rPr lang="en-US" sz="800" dirty="0" smtClean="0">
                <a:solidFill>
                  <a:srgbClr val="FF0000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rgbClr val="FF0000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trợ</a:t>
            </a:r>
            <a:r>
              <a:rPr lang="en-US" sz="800" dirty="0" smtClean="0">
                <a:solidFill>
                  <a:srgbClr val="FF0000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rgbClr val="FF0000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dự</a:t>
            </a:r>
            <a:r>
              <a:rPr lang="en-US" sz="800" dirty="0" smtClean="0">
                <a:solidFill>
                  <a:srgbClr val="FF0000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rgbClr val="FF0000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án</a:t>
            </a:r>
            <a:r>
              <a:rPr lang="en-US" sz="800" dirty="0" smtClean="0">
                <a:solidFill>
                  <a:srgbClr val="FF0000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KDBĐS (RW = 160-200%) </a:t>
            </a:r>
            <a:endParaRPr lang="en-US" sz="800" dirty="0">
              <a:solidFill>
                <a:srgbClr val="FF0000"/>
              </a:solidFill>
              <a:latin typeface="Times New Roman" pitchFamily="18" charset="0"/>
              <a:ea typeface="Arial" panose="020B0604020202020204" pitchFamily="34" charset="0"/>
              <a:cs typeface="Times New Roman" pitchFamily="18" charset="0"/>
            </a:endParaRPr>
          </a:p>
        </p:txBody>
      </p:sp>
      <p:sp>
        <p:nvSpPr>
          <p:cNvPr id="129" name="Flowchart: Decision 128"/>
          <p:cNvSpPr/>
          <p:nvPr/>
        </p:nvSpPr>
        <p:spPr>
          <a:xfrm>
            <a:off x="2784311" y="4626458"/>
            <a:ext cx="834944" cy="842823"/>
          </a:xfrm>
          <a:prstGeom prst="flowChartDecision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vay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doanh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khoán</a:t>
            </a:r>
            <a:endParaRPr lang="en-US" sz="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0" name="Straight Arrow Connector 129"/>
          <p:cNvCxnSpPr>
            <a:stCxn id="129" idx="2"/>
            <a:endCxn id="133" idx="0"/>
          </p:cNvCxnSpPr>
          <p:nvPr/>
        </p:nvCxnSpPr>
        <p:spPr>
          <a:xfrm>
            <a:off x="3201783" y="5469281"/>
            <a:ext cx="5992" cy="2476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/>
          <p:cNvCxnSpPr>
            <a:stCxn id="129" idx="3"/>
            <a:endCxn id="186" idx="1"/>
          </p:cNvCxnSpPr>
          <p:nvPr/>
        </p:nvCxnSpPr>
        <p:spPr>
          <a:xfrm flipV="1">
            <a:off x="3619255" y="5037607"/>
            <a:ext cx="447689" cy="102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Rectangle 131"/>
          <p:cNvSpPr/>
          <p:nvPr/>
        </p:nvSpPr>
        <p:spPr>
          <a:xfrm>
            <a:off x="3163041" y="5465176"/>
            <a:ext cx="291050" cy="20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en-US" sz="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" name="Flowchart: Connector 132"/>
          <p:cNvSpPr/>
          <p:nvPr/>
        </p:nvSpPr>
        <p:spPr>
          <a:xfrm>
            <a:off x="3070615" y="5716961"/>
            <a:ext cx="274320" cy="274320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7" name="Flowchart: Decision 146"/>
          <p:cNvSpPr/>
          <p:nvPr/>
        </p:nvSpPr>
        <p:spPr>
          <a:xfrm>
            <a:off x="2608306" y="7712558"/>
            <a:ext cx="609565" cy="842823"/>
          </a:xfrm>
          <a:prstGeom prst="flowChartDecision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en-US" sz="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vay</a:t>
            </a:r>
            <a:r>
              <a:rPr lang="en-US" sz="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sz="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sz="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thôn</a:t>
            </a:r>
            <a:endParaRPr lang="en-US" sz="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8" name="Straight Arrow Connector 147"/>
          <p:cNvCxnSpPr>
            <a:stCxn id="147" idx="2"/>
            <a:endCxn id="155" idx="0"/>
          </p:cNvCxnSpPr>
          <p:nvPr/>
        </p:nvCxnSpPr>
        <p:spPr>
          <a:xfrm>
            <a:off x="2913089" y="8555381"/>
            <a:ext cx="7660" cy="2620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Arrow Connector 148"/>
          <p:cNvCxnSpPr>
            <a:stCxn id="147" idx="3"/>
          </p:cNvCxnSpPr>
          <p:nvPr/>
        </p:nvCxnSpPr>
        <p:spPr>
          <a:xfrm>
            <a:off x="3217871" y="8133970"/>
            <a:ext cx="15078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Rectangle 149"/>
          <p:cNvSpPr/>
          <p:nvPr/>
        </p:nvSpPr>
        <p:spPr>
          <a:xfrm>
            <a:off x="2901421" y="8551276"/>
            <a:ext cx="291050" cy="20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en-US" sz="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1" name="Flowchart: Decision 150"/>
          <p:cNvSpPr/>
          <p:nvPr/>
        </p:nvSpPr>
        <p:spPr>
          <a:xfrm>
            <a:off x="3368651" y="7712558"/>
            <a:ext cx="533660" cy="842823"/>
          </a:xfrm>
          <a:prstGeom prst="flowChartDecision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vay</a:t>
            </a:r>
            <a: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doanh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khoán</a:t>
            </a:r>
            <a:endParaRPr lang="en-US" sz="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2" name="Straight Arrow Connector 151"/>
          <p:cNvCxnSpPr/>
          <p:nvPr/>
        </p:nvCxnSpPr>
        <p:spPr>
          <a:xfrm flipH="1">
            <a:off x="3626875" y="8547761"/>
            <a:ext cx="986" cy="2400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Flowchart: Connector 152"/>
          <p:cNvSpPr/>
          <p:nvPr/>
        </p:nvSpPr>
        <p:spPr>
          <a:xfrm>
            <a:off x="3482095" y="8795441"/>
            <a:ext cx="274320" cy="274320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4" name="Rectangle 153"/>
          <p:cNvSpPr/>
          <p:nvPr/>
        </p:nvSpPr>
        <p:spPr>
          <a:xfrm>
            <a:off x="3135626" y="7795480"/>
            <a:ext cx="291050" cy="294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endParaRPr lang="en-US" sz="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5" name="Rectangle 154"/>
          <p:cNvSpPr/>
          <p:nvPr/>
        </p:nvSpPr>
        <p:spPr>
          <a:xfrm>
            <a:off x="2613006" y="8817461"/>
            <a:ext cx="615485" cy="22920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RW=50%</a:t>
            </a:r>
            <a:endParaRPr lang="en-US" sz="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0420" y="1790"/>
            <a:ext cx="6405044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300" b="1" dirty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PHỤ LỤC 6: HƯỚNG DẪN PHÂN LOẠI TÀI </a:t>
            </a:r>
            <a:r>
              <a:rPr lang="en-US" sz="1300" b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SẢN THEO PP TIÊU CHUẨN</a:t>
            </a:r>
            <a:endParaRPr lang="en-US" sz="1300" b="1" dirty="0"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sz="1300" i="1" dirty="0">
                <a:latin typeface="Times New Roman" pitchFamily="18" charset="0"/>
                <a:cs typeface="Times New Roman" pitchFamily="18" charset="0"/>
              </a:rPr>
              <a:t>(Ban hành kèm theo Thông tư số       /</a:t>
            </a:r>
            <a:r>
              <a:rPr lang="vi-VN" sz="1300" i="1" dirty="0" smtClean="0"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en-US" sz="1300" i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vi-VN" sz="1300" i="1" dirty="0" smtClean="0">
                <a:latin typeface="Times New Roman" pitchFamily="18" charset="0"/>
                <a:cs typeface="Times New Roman" pitchFamily="18" charset="0"/>
              </a:rPr>
              <a:t>/TT-NHNN </a:t>
            </a:r>
            <a:r>
              <a:rPr lang="vi-VN" sz="1300" i="1" dirty="0">
                <a:latin typeface="Times New Roman" pitchFamily="18" charset="0"/>
                <a:cs typeface="Times New Roman" pitchFamily="18" charset="0"/>
              </a:rPr>
              <a:t>ngày     tháng    năm </a:t>
            </a:r>
            <a:r>
              <a:rPr lang="vi-VN" sz="1300" i="1" dirty="0" smtClean="0"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en-US" sz="1300" i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vi-VN" sz="1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3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3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vi-VN" sz="1300" i="1" dirty="0" smtClean="0">
                <a:latin typeface="Times New Roman" pitchFamily="18" charset="0"/>
                <a:cs typeface="Times New Roman" pitchFamily="18" charset="0"/>
              </a:rPr>
              <a:t>của </a:t>
            </a:r>
            <a:r>
              <a:rPr lang="vi-VN" sz="1300" i="1" dirty="0">
                <a:latin typeface="Times New Roman" pitchFamily="18" charset="0"/>
                <a:cs typeface="Times New Roman" pitchFamily="18" charset="0"/>
              </a:rPr>
              <a:t>Thống đốc Ngân hàng Nhà </a:t>
            </a:r>
            <a:r>
              <a:rPr lang="vi-VN" sz="1300" i="1" dirty="0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1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300" i="1" dirty="0" err="1" smtClean="0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1300" i="1" dirty="0" smtClean="0">
                <a:latin typeface="Times New Roman" pitchFamily="18" charset="0"/>
                <a:cs typeface="Times New Roman" pitchFamily="18" charset="0"/>
              </a:rPr>
              <a:t> Nam</a:t>
            </a:r>
            <a:r>
              <a:rPr lang="vi-VN" sz="13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1300" dirty="0"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146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B5478D2C6DD5A4FBCA9633FB76EF110" ma:contentTypeVersion="0" ma:contentTypeDescription="Create a new document." ma:contentTypeScope="" ma:versionID="b6da3576b147be201284a637a4f33b05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BB6CF59-2DF3-4C72-8468-50105EC4A90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689C764-E38C-4C75-B990-A580B60547A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6982E77D-8032-4FF2-A101-9AAC1C337001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2339</TotalTime>
  <Words>552</Words>
  <Application>Microsoft Office PowerPoint</Application>
  <PresentationFormat>A4 Paper (210x297 mm)</PresentationFormat>
  <Paragraphs>82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Tahoma</vt:lpstr>
      <vt:lpstr>Times New Roman</vt:lpstr>
      <vt:lpstr>1_Office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Nguyen Nam Huan</dc:creator>
  <cp:lastModifiedBy>Nguyen Thi Ha (TTGSNH)</cp:lastModifiedBy>
  <cp:revision>106</cp:revision>
  <cp:lastPrinted>2024-11-19T02:13:10Z</cp:lastPrinted>
  <dcterms:created xsi:type="dcterms:W3CDTF">2015-11-26T09:37:57Z</dcterms:created>
  <dcterms:modified xsi:type="dcterms:W3CDTF">2024-11-19T02:16:56Z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0x010100FB5478D2C6DD5A4FBCA9633FB76EF110</vt:lpwstr>
  </property>
</Properties>
</file>